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88"/>
  </p:notesMasterIdLst>
  <p:sldIdLst>
    <p:sldId id="256" r:id="rId2"/>
    <p:sldId id="382" r:id="rId3"/>
    <p:sldId id="258" r:id="rId4"/>
    <p:sldId id="298" r:id="rId5"/>
    <p:sldId id="297" r:id="rId6"/>
    <p:sldId id="299" r:id="rId7"/>
    <p:sldId id="300" r:id="rId8"/>
    <p:sldId id="301" r:id="rId9"/>
    <p:sldId id="302" r:id="rId10"/>
    <p:sldId id="303" r:id="rId11"/>
    <p:sldId id="354" r:id="rId12"/>
    <p:sldId id="355" r:id="rId13"/>
    <p:sldId id="356" r:id="rId14"/>
    <p:sldId id="357" r:id="rId15"/>
    <p:sldId id="358" r:id="rId16"/>
    <p:sldId id="360" r:id="rId17"/>
    <p:sldId id="361" r:id="rId18"/>
    <p:sldId id="362" r:id="rId19"/>
    <p:sldId id="363" r:id="rId20"/>
    <p:sldId id="364" r:id="rId21"/>
    <p:sldId id="368" r:id="rId22"/>
    <p:sldId id="369" r:id="rId23"/>
    <p:sldId id="370" r:id="rId24"/>
    <p:sldId id="371" r:id="rId25"/>
    <p:sldId id="387" r:id="rId26"/>
    <p:sldId id="376" r:id="rId27"/>
    <p:sldId id="389" r:id="rId28"/>
    <p:sldId id="390" r:id="rId29"/>
    <p:sldId id="391" r:id="rId30"/>
    <p:sldId id="378" r:id="rId31"/>
    <p:sldId id="372" r:id="rId32"/>
    <p:sldId id="264" r:id="rId33"/>
    <p:sldId id="388" r:id="rId34"/>
    <p:sldId id="392" r:id="rId35"/>
    <p:sldId id="374" r:id="rId36"/>
    <p:sldId id="393" r:id="rId37"/>
    <p:sldId id="375" r:id="rId38"/>
    <p:sldId id="394" r:id="rId39"/>
    <p:sldId id="384" r:id="rId40"/>
    <p:sldId id="385" r:id="rId41"/>
    <p:sldId id="377" r:id="rId42"/>
    <p:sldId id="395" r:id="rId43"/>
    <p:sldId id="386" r:id="rId44"/>
    <p:sldId id="379" r:id="rId45"/>
    <p:sldId id="380" r:id="rId46"/>
    <p:sldId id="383" r:id="rId47"/>
    <p:sldId id="381" r:id="rId48"/>
    <p:sldId id="295" r:id="rId49"/>
    <p:sldId id="257" r:id="rId50"/>
    <p:sldId id="296" r:id="rId51"/>
    <p:sldId id="259" r:id="rId52"/>
    <p:sldId id="260" r:id="rId53"/>
    <p:sldId id="261" r:id="rId54"/>
    <p:sldId id="262" r:id="rId55"/>
    <p:sldId id="263" r:id="rId56"/>
    <p:sldId id="373" r:id="rId57"/>
    <p:sldId id="265" r:id="rId58"/>
    <p:sldId id="266" r:id="rId59"/>
    <p:sldId id="267" r:id="rId60"/>
    <p:sldId id="268" r:id="rId61"/>
    <p:sldId id="269" r:id="rId62"/>
    <p:sldId id="270" r:id="rId63"/>
    <p:sldId id="271" r:id="rId64"/>
    <p:sldId id="272" r:id="rId65"/>
    <p:sldId id="273" r:id="rId66"/>
    <p:sldId id="274" r:id="rId67"/>
    <p:sldId id="275" r:id="rId68"/>
    <p:sldId id="276" r:id="rId69"/>
    <p:sldId id="277" r:id="rId70"/>
    <p:sldId id="278" r:id="rId71"/>
    <p:sldId id="279" r:id="rId72"/>
    <p:sldId id="280" r:id="rId73"/>
    <p:sldId id="281" r:id="rId74"/>
    <p:sldId id="282" r:id="rId75"/>
    <p:sldId id="283" r:id="rId76"/>
    <p:sldId id="284" r:id="rId77"/>
    <p:sldId id="285" r:id="rId78"/>
    <p:sldId id="286" r:id="rId79"/>
    <p:sldId id="287" r:id="rId80"/>
    <p:sldId id="288" r:id="rId81"/>
    <p:sldId id="289" r:id="rId82"/>
    <p:sldId id="290" r:id="rId83"/>
    <p:sldId id="291" r:id="rId84"/>
    <p:sldId id="292" r:id="rId85"/>
    <p:sldId id="293" r:id="rId86"/>
    <p:sldId id="294" r:id="rId87"/>
  </p:sldIdLst>
  <p:sldSz cx="9144000" cy="5143500" type="screen16x9"/>
  <p:notesSz cx="6858000" cy="9144000"/>
  <p:embeddedFontLst>
    <p:embeddedFont>
      <p:font typeface="Aparajita" panose="02020603050405020304" pitchFamily="18" charset="0"/>
      <p:regular r:id="rId89"/>
      <p:bold r:id="rId90"/>
      <p:italic r:id="rId91"/>
      <p:boldItalic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inzel" pitchFamily="2" charset="77"/>
      <p:regular r:id="rId97"/>
      <p:bold r:id="rId98"/>
    </p:embeddedFont>
    <p:embeddedFont>
      <p:font typeface="Elephant Pro" pitchFamily="2" charset="0"/>
      <p:regular r:id="rId99"/>
      <p:italic r:id="rId100"/>
    </p:embeddedFont>
    <p:embeddedFont>
      <p:font typeface="Fira Code" panose="020B0809050000020004" pitchFamily="49" charset="0"/>
      <p:regular r:id="rId101"/>
      <p:bold r:id="rId102"/>
    </p:embeddedFont>
    <p:embeddedFont>
      <p:font typeface="Libre Baskerville" panose="02000000000000000000" pitchFamily="2" charset="0"/>
      <p:regular r:id="rId103"/>
      <p:bold r:id="rId104"/>
      <p:italic r:id="rId105"/>
    </p:embeddedFont>
    <p:embeddedFont>
      <p:font typeface="Montserrat" pitchFamily="2" charset="77"/>
      <p:regular r:id="rId106"/>
      <p:bold r:id="rId107"/>
      <p:italic r:id="rId108"/>
      <p:boldItalic r:id="rId109"/>
    </p:embeddedFont>
    <p:embeddedFont>
      <p:font typeface="News Gothic MT" panose="020B0503020103020203" pitchFamily="34" charset="0"/>
      <p:regular r:id="rId110"/>
      <p:bold r:id="rId111"/>
      <p:italic r:id="rId112"/>
      <p:boldItalic r:id="rId113"/>
    </p:embeddedFont>
    <p:embeddedFont>
      <p:font typeface="Verdana" panose="020B0604030504040204" pitchFamily="34" charset="0"/>
      <p:regular r:id="rId114"/>
      <p:bold r:id="rId115"/>
      <p:italic r:id="rId116"/>
      <p:boldItalic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ck" id="{92E8BF77-4765-944A-B92F-9B08C01F918B}">
          <p14:sldIdLst>
            <p14:sldId id="256"/>
            <p14:sldId id="382"/>
          </p14:sldIdLst>
        </p14:section>
        <p14:section name="Reason" id="{7F4F29E5-9360-AD4B-8115-6995C1EE007E}">
          <p14:sldIdLst>
            <p14:sldId id="258"/>
            <p14:sldId id="298"/>
            <p14:sldId id="297"/>
            <p14:sldId id="299"/>
            <p14:sldId id="300"/>
            <p14:sldId id="301"/>
            <p14:sldId id="302"/>
            <p14:sldId id="303"/>
          </p14:sldIdLst>
        </p14:section>
        <p14:section name="The best of the team" id="{1CF7F218-3E7A-6A49-A192-37E7EE4D9B0C}">
          <p14:sldIdLst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4"/>
            <p14:sldId id="368"/>
            <p14:sldId id="369"/>
            <p14:sldId id="370"/>
            <p14:sldId id="371"/>
          </p14:sldIdLst>
        </p14:section>
        <p14:section name="Untitled Section" id="{3A541747-9926-F646-80CD-ABAE81B00979}">
          <p14:sldIdLst>
            <p14:sldId id="387"/>
            <p14:sldId id="376"/>
            <p14:sldId id="389"/>
            <p14:sldId id="390"/>
            <p14:sldId id="391"/>
          </p14:sldIdLst>
        </p14:section>
        <p14:section name="Remote Mob Programming" id="{2B748878-9877-1042-81C4-FC36C20BB1FE}">
          <p14:sldIdLst>
            <p14:sldId id="378"/>
            <p14:sldId id="372"/>
            <p14:sldId id="264"/>
            <p14:sldId id="388"/>
            <p14:sldId id="392"/>
            <p14:sldId id="374"/>
            <p14:sldId id="393"/>
            <p14:sldId id="375"/>
            <p14:sldId id="394"/>
            <p14:sldId id="384"/>
            <p14:sldId id="385"/>
            <p14:sldId id="377"/>
            <p14:sldId id="395"/>
            <p14:sldId id="386"/>
            <p14:sldId id="379"/>
            <p14:sldId id="380"/>
          </p14:sldIdLst>
        </p14:section>
        <p14:section name="Ending" id="{C3D7B32E-1302-C14F-97F4-F464DF150300}">
          <p14:sldIdLst>
            <p14:sldId id="383"/>
            <p14:sldId id="381"/>
          </p14:sldIdLst>
        </p14:section>
        <p14:section name="templates" id="{23C0CC99-9AEB-0642-B022-AE43A128D8D3}">
          <p14:sldIdLst>
            <p14:sldId id="295"/>
            <p14:sldId id="257"/>
            <p14:sldId id="296"/>
            <p14:sldId id="259"/>
            <p14:sldId id="260"/>
            <p14:sldId id="261"/>
            <p14:sldId id="262"/>
            <p14:sldId id="263"/>
            <p14:sldId id="37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3AB21C-F81B-4AE0-BC1B-9D4B83972B87}">
  <a:tblStyle styleId="{1A3AB21C-F81B-4AE0-BC1B-9D4B83972B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4FCA45-03BC-45BD-BB16-C2BAAE2C37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1"/>
    <p:restoredTop sz="94689"/>
  </p:normalViewPr>
  <p:slideViewPr>
    <p:cSldViewPr snapToGrid="0">
      <p:cViewPr varScale="1">
        <p:scale>
          <a:sx n="88" d="100"/>
          <a:sy n="88" d="100"/>
        </p:scale>
        <p:origin x="200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12" Type="http://schemas.openxmlformats.org/officeDocument/2006/relationships/font" Target="fonts/font24.fntdata"/><Relationship Id="rId16" Type="http://schemas.openxmlformats.org/officeDocument/2006/relationships/slide" Target="slides/slide15.xml"/><Relationship Id="rId107" Type="http://schemas.openxmlformats.org/officeDocument/2006/relationships/font" Target="fonts/font1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5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5.fntdata"/><Relationship Id="rId108" Type="http://schemas.openxmlformats.org/officeDocument/2006/relationships/font" Target="fonts/font2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6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2.fntdata"/><Relationship Id="rId115" Type="http://schemas.openxmlformats.org/officeDocument/2006/relationships/font" Target="fonts/font2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111" Type="http://schemas.openxmlformats.org/officeDocument/2006/relationships/font" Target="fonts/font2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0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0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2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3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4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5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9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54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535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677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61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029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99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57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67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59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652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327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267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66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39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35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884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82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78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92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725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936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2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802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3fd0bf0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3fd0bf0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3fd0bf0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3fd0bf0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3fd0bf08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3fd0bf08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3fd0bf08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3fd0bf08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3fd0bf08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3fd0bf08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812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3fd0bf08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3fd0bf08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3fd0bf08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3fd0bf08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3fd0bf08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c3fd0bf08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c3fd0bf086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c3fd0bf086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7a47f3af5_1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7a47f3af5_1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fb198497_6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4fb198497_6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2b354f5a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2b354f5a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885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7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411350" y="1333000"/>
            <a:ext cx="6321300" cy="24774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⨳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35" name="Google Shape;35;p7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8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Font typeface="Cinzel"/>
              <a:buNone/>
              <a:defRPr sz="1200" b="1">
                <a:latin typeface="Cinzel"/>
                <a:ea typeface="Cinzel"/>
                <a:cs typeface="Cinzel"/>
                <a:sym typeface="Cinzel"/>
              </a:defRPr>
            </a:lvl1pPr>
          </a:lstStyle>
          <a:p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4279500" y="413795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Cinzel"/>
                <a:ea typeface="Cinzel"/>
                <a:cs typeface="Cinzel"/>
                <a:sym typeface="Cinzel"/>
              </a:defRPr>
            </a:lvl1pPr>
            <a:lvl2pPr lvl="1">
              <a:buNone/>
              <a:defRPr>
                <a:latin typeface="Cinzel"/>
                <a:ea typeface="Cinzel"/>
                <a:cs typeface="Cinzel"/>
                <a:sym typeface="Cinzel"/>
              </a:defRPr>
            </a:lvl2pPr>
            <a:lvl3pPr lvl="2">
              <a:buNone/>
              <a:defRPr>
                <a:latin typeface="Cinzel"/>
                <a:ea typeface="Cinzel"/>
                <a:cs typeface="Cinzel"/>
                <a:sym typeface="Cinzel"/>
              </a:defRPr>
            </a:lvl3pPr>
            <a:lvl4pPr lvl="3">
              <a:buNone/>
              <a:defRPr>
                <a:latin typeface="Cinzel"/>
                <a:ea typeface="Cinzel"/>
                <a:cs typeface="Cinzel"/>
                <a:sym typeface="Cinzel"/>
              </a:defRPr>
            </a:lvl4pPr>
            <a:lvl5pPr lvl="4">
              <a:buNone/>
              <a:defRPr>
                <a:latin typeface="Cinzel"/>
                <a:ea typeface="Cinzel"/>
                <a:cs typeface="Cinzel"/>
                <a:sym typeface="Cinzel"/>
              </a:defRPr>
            </a:lvl5pPr>
            <a:lvl6pPr lvl="5">
              <a:buNone/>
              <a:defRPr>
                <a:latin typeface="Cinzel"/>
                <a:ea typeface="Cinzel"/>
                <a:cs typeface="Cinzel"/>
                <a:sym typeface="Cinzel"/>
              </a:defRPr>
            </a:lvl6pPr>
            <a:lvl7pPr lvl="6">
              <a:buNone/>
              <a:defRPr>
                <a:latin typeface="Cinzel"/>
                <a:ea typeface="Cinzel"/>
                <a:cs typeface="Cinzel"/>
                <a:sym typeface="Cinzel"/>
              </a:defRPr>
            </a:lvl7pPr>
            <a:lvl8pPr lvl="7">
              <a:buNone/>
              <a:defRPr>
                <a:latin typeface="Cinzel"/>
                <a:ea typeface="Cinzel"/>
                <a:cs typeface="Cinzel"/>
                <a:sym typeface="Cinzel"/>
              </a:defRPr>
            </a:lvl8pPr>
            <a:lvl9pPr lvl="8">
              <a:buNone/>
              <a:defRPr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hyperlink" Target="https://www.slidescarnival.com/?utm_source=templat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" TargetMode="External"/><Relationship Id="rId4" Type="http://schemas.openxmlformats.org/officeDocument/2006/relationships/hyperlink" Target="http://unsplash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inze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ibre-baskerville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Better Together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20606" y="3320584"/>
            <a:ext cx="5368200" cy="1500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1. Share your answers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2. Share your Reasoning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3. Discuss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4. Come to group consents </a:t>
            </a: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61" name="Google Shape;461;p43"/>
          <p:cNvSpPr txBox="1"/>
          <p:nvPr/>
        </p:nvSpPr>
        <p:spPr>
          <a:xfrm>
            <a:off x="1599900" y="687700"/>
            <a:ext cx="202142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Fact: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card has a number on one side and a letter on the other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47938-42E6-D5CB-6D24-862889E98A41}"/>
              </a:ext>
            </a:extLst>
          </p:cNvPr>
          <p:cNvSpPr/>
          <p:nvPr/>
        </p:nvSpPr>
        <p:spPr>
          <a:xfrm>
            <a:off x="1368354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875B66-8C21-E7D1-AA13-B465A258E3D8}"/>
              </a:ext>
            </a:extLst>
          </p:cNvPr>
          <p:cNvSpPr/>
          <p:nvPr/>
        </p:nvSpPr>
        <p:spPr>
          <a:xfrm>
            <a:off x="3255403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J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D007E-39EE-07A6-7FD9-1BFF43ED2693}"/>
              </a:ext>
            </a:extLst>
          </p:cNvPr>
          <p:cNvSpPr/>
          <p:nvPr/>
        </p:nvSpPr>
        <p:spPr>
          <a:xfrm>
            <a:off x="514245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B74D36-B722-73A7-FF74-123F89734372}"/>
              </a:ext>
            </a:extLst>
          </p:cNvPr>
          <p:cNvSpPr/>
          <p:nvPr/>
        </p:nvSpPr>
        <p:spPr>
          <a:xfrm>
            <a:off x="702950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9</a:t>
            </a:r>
          </a:p>
        </p:txBody>
      </p:sp>
      <p:sp>
        <p:nvSpPr>
          <p:cNvPr id="3" name="Google Shape;461;p43">
            <a:extLst>
              <a:ext uri="{FF2B5EF4-FFF2-40B4-BE49-F238E27FC236}">
                <a16:creationId xmlns:a16="http://schemas.microsoft.com/office/drawing/2014/main" id="{8F48A8D3-A14A-EEA2-84BF-39A1111764F4}"/>
              </a:ext>
            </a:extLst>
          </p:cNvPr>
          <p:cNvSpPr txBox="1"/>
          <p:nvPr/>
        </p:nvSpPr>
        <p:spPr>
          <a:xfrm>
            <a:off x="5088294" y="687700"/>
            <a:ext cx="22823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a card has a E on one side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Then it has an 4 on the other side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03927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GOOD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0" y="904953"/>
            <a:ext cx="1671047" cy="668174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469160"/>
              <a:gd name="connsiteY0" fmla="*/ 171005 h 796877"/>
              <a:gd name="connsiteX1" fmla="*/ 208526 w 1469160"/>
              <a:gd name="connsiteY1" fmla="*/ 19368 h 796877"/>
              <a:gd name="connsiteX2" fmla="*/ 331746 w 1469160"/>
              <a:gd name="connsiteY2" fmla="*/ 57277 h 796877"/>
              <a:gd name="connsiteX3" fmla="*/ 426531 w 1469160"/>
              <a:gd name="connsiteY3" fmla="*/ 237347 h 796877"/>
              <a:gd name="connsiteX4" fmla="*/ 635056 w 1469160"/>
              <a:gd name="connsiteY4" fmla="*/ 114141 h 796877"/>
              <a:gd name="connsiteX5" fmla="*/ 739319 w 1469160"/>
              <a:gd name="connsiteY5" fmla="*/ 796511 h 796877"/>
              <a:gd name="connsiteX6" fmla="*/ 919410 w 1469160"/>
              <a:gd name="connsiteY6" fmla="*/ 9890 h 796877"/>
              <a:gd name="connsiteX7" fmla="*/ 1080544 w 1469160"/>
              <a:gd name="connsiteY7" fmla="*/ 351075 h 796877"/>
              <a:gd name="connsiteX8" fmla="*/ 1222721 w 1469160"/>
              <a:gd name="connsiteY8" fmla="*/ 303688 h 796877"/>
              <a:gd name="connsiteX9" fmla="*/ 1345940 w 1469160"/>
              <a:gd name="connsiteY9" fmla="*/ 569054 h 796877"/>
              <a:gd name="connsiteX10" fmla="*/ 1469160 w 1469160"/>
              <a:gd name="connsiteY10" fmla="*/ 322643 h 796877"/>
              <a:gd name="connsiteX0" fmla="*/ 0 w 1469160"/>
              <a:gd name="connsiteY0" fmla="*/ 169799 h 567883"/>
              <a:gd name="connsiteX1" fmla="*/ 208526 w 1469160"/>
              <a:gd name="connsiteY1" fmla="*/ 18162 h 567883"/>
              <a:gd name="connsiteX2" fmla="*/ 331746 w 1469160"/>
              <a:gd name="connsiteY2" fmla="*/ 56071 h 567883"/>
              <a:gd name="connsiteX3" fmla="*/ 426531 w 1469160"/>
              <a:gd name="connsiteY3" fmla="*/ 236141 h 567883"/>
              <a:gd name="connsiteX4" fmla="*/ 635056 w 1469160"/>
              <a:gd name="connsiteY4" fmla="*/ 112935 h 567883"/>
              <a:gd name="connsiteX5" fmla="*/ 919410 w 1469160"/>
              <a:gd name="connsiteY5" fmla="*/ 8684 h 567883"/>
              <a:gd name="connsiteX6" fmla="*/ 1080544 w 1469160"/>
              <a:gd name="connsiteY6" fmla="*/ 349869 h 567883"/>
              <a:gd name="connsiteX7" fmla="*/ 1222721 w 1469160"/>
              <a:gd name="connsiteY7" fmla="*/ 302482 h 567883"/>
              <a:gd name="connsiteX8" fmla="*/ 1345940 w 1469160"/>
              <a:gd name="connsiteY8" fmla="*/ 567848 h 567883"/>
              <a:gd name="connsiteX9" fmla="*/ 1469160 w 1469160"/>
              <a:gd name="connsiteY9" fmla="*/ 321437 h 567883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080544 w 1469160"/>
              <a:gd name="connsiteY5" fmla="*/ 338900 h 556914"/>
              <a:gd name="connsiteX6" fmla="*/ 1222721 w 1469160"/>
              <a:gd name="connsiteY6" fmla="*/ 291513 h 556914"/>
              <a:gd name="connsiteX7" fmla="*/ 1345940 w 1469160"/>
              <a:gd name="connsiteY7" fmla="*/ 556879 h 556914"/>
              <a:gd name="connsiteX8" fmla="*/ 1469160 w 1469160"/>
              <a:gd name="connsiteY8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222721 w 1469160"/>
              <a:gd name="connsiteY5" fmla="*/ 291513 h 556914"/>
              <a:gd name="connsiteX6" fmla="*/ 1345940 w 1469160"/>
              <a:gd name="connsiteY6" fmla="*/ 556879 h 556914"/>
              <a:gd name="connsiteX7" fmla="*/ 1469160 w 1469160"/>
              <a:gd name="connsiteY7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345940 w 1469160"/>
              <a:gd name="connsiteY5" fmla="*/ 556879 h 556914"/>
              <a:gd name="connsiteX6" fmla="*/ 1469160 w 1469160"/>
              <a:gd name="connsiteY6" fmla="*/ 310468 h 556914"/>
              <a:gd name="connsiteX0" fmla="*/ 0 w 1469160"/>
              <a:gd name="connsiteY0" fmla="*/ 158830 h 310468"/>
              <a:gd name="connsiteX1" fmla="*/ 208526 w 1469160"/>
              <a:gd name="connsiteY1" fmla="*/ 7193 h 310468"/>
              <a:gd name="connsiteX2" fmla="*/ 331746 w 1469160"/>
              <a:gd name="connsiteY2" fmla="*/ 45102 h 310468"/>
              <a:gd name="connsiteX3" fmla="*/ 426531 w 1469160"/>
              <a:gd name="connsiteY3" fmla="*/ 225172 h 310468"/>
              <a:gd name="connsiteX4" fmla="*/ 635056 w 1469160"/>
              <a:gd name="connsiteY4" fmla="*/ 101966 h 310468"/>
              <a:gd name="connsiteX5" fmla="*/ 1469160 w 1469160"/>
              <a:gd name="connsiteY5" fmla="*/ 310468 h 310468"/>
              <a:gd name="connsiteX0" fmla="*/ 0 w 635056"/>
              <a:gd name="connsiteY0" fmla="*/ 158830 h 225612"/>
              <a:gd name="connsiteX1" fmla="*/ 208526 w 635056"/>
              <a:gd name="connsiteY1" fmla="*/ 7193 h 225612"/>
              <a:gd name="connsiteX2" fmla="*/ 331746 w 635056"/>
              <a:gd name="connsiteY2" fmla="*/ 45102 h 225612"/>
              <a:gd name="connsiteX3" fmla="*/ 426531 w 635056"/>
              <a:gd name="connsiteY3" fmla="*/ 225172 h 225612"/>
              <a:gd name="connsiteX4" fmla="*/ 635056 w 635056"/>
              <a:gd name="connsiteY4" fmla="*/ 101966 h 2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56" h="225612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461285" y="87750"/>
                  <a:pt x="635056" y="10196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NOT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57" y="904953"/>
            <a:ext cx="1945398" cy="2322896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592309"/>
              <a:gd name="connsiteY0" fmla="*/ 158830 h 787052"/>
              <a:gd name="connsiteX1" fmla="*/ 208526 w 1592309"/>
              <a:gd name="connsiteY1" fmla="*/ 7193 h 787052"/>
              <a:gd name="connsiteX2" fmla="*/ 331746 w 1592309"/>
              <a:gd name="connsiteY2" fmla="*/ 45102 h 787052"/>
              <a:gd name="connsiteX3" fmla="*/ 426531 w 1592309"/>
              <a:gd name="connsiteY3" fmla="*/ 225172 h 787052"/>
              <a:gd name="connsiteX4" fmla="*/ 635056 w 1592309"/>
              <a:gd name="connsiteY4" fmla="*/ 101966 h 787052"/>
              <a:gd name="connsiteX5" fmla="*/ 739319 w 1592309"/>
              <a:gd name="connsiteY5" fmla="*/ 784336 h 787052"/>
              <a:gd name="connsiteX6" fmla="*/ 1080544 w 1592309"/>
              <a:gd name="connsiteY6" fmla="*/ 338900 h 787052"/>
              <a:gd name="connsiteX7" fmla="*/ 1222721 w 1592309"/>
              <a:gd name="connsiteY7" fmla="*/ 291513 h 787052"/>
              <a:gd name="connsiteX8" fmla="*/ 1345940 w 1592309"/>
              <a:gd name="connsiteY8" fmla="*/ 556879 h 787052"/>
              <a:gd name="connsiteX9" fmla="*/ 1469160 w 1592309"/>
              <a:gd name="connsiteY9" fmla="*/ 310468 h 787052"/>
              <a:gd name="connsiteX10" fmla="*/ 1573423 w 1592309"/>
              <a:gd name="connsiteY10" fmla="*/ 319945 h 787052"/>
              <a:gd name="connsiteX0" fmla="*/ 0 w 1592309"/>
              <a:gd name="connsiteY0" fmla="*/ 158830 h 785809"/>
              <a:gd name="connsiteX1" fmla="*/ 208526 w 1592309"/>
              <a:gd name="connsiteY1" fmla="*/ 7193 h 785809"/>
              <a:gd name="connsiteX2" fmla="*/ 331746 w 1592309"/>
              <a:gd name="connsiteY2" fmla="*/ 45102 h 785809"/>
              <a:gd name="connsiteX3" fmla="*/ 426531 w 1592309"/>
              <a:gd name="connsiteY3" fmla="*/ 225172 h 785809"/>
              <a:gd name="connsiteX4" fmla="*/ 635056 w 1592309"/>
              <a:gd name="connsiteY4" fmla="*/ 101966 h 785809"/>
              <a:gd name="connsiteX5" fmla="*/ 739319 w 1592309"/>
              <a:gd name="connsiteY5" fmla="*/ 784336 h 785809"/>
              <a:gd name="connsiteX6" fmla="*/ 1222721 w 1592309"/>
              <a:gd name="connsiteY6" fmla="*/ 291513 h 785809"/>
              <a:gd name="connsiteX7" fmla="*/ 1345940 w 1592309"/>
              <a:gd name="connsiteY7" fmla="*/ 556879 h 785809"/>
              <a:gd name="connsiteX8" fmla="*/ 1469160 w 1592309"/>
              <a:gd name="connsiteY8" fmla="*/ 310468 h 785809"/>
              <a:gd name="connsiteX9" fmla="*/ 1573423 w 1592309"/>
              <a:gd name="connsiteY9" fmla="*/ 319945 h 785809"/>
              <a:gd name="connsiteX0" fmla="*/ 0 w 1592309"/>
              <a:gd name="connsiteY0" fmla="*/ 158830 h 799756"/>
              <a:gd name="connsiteX1" fmla="*/ 208526 w 1592309"/>
              <a:gd name="connsiteY1" fmla="*/ 7193 h 799756"/>
              <a:gd name="connsiteX2" fmla="*/ 331746 w 1592309"/>
              <a:gd name="connsiteY2" fmla="*/ 45102 h 799756"/>
              <a:gd name="connsiteX3" fmla="*/ 426531 w 1592309"/>
              <a:gd name="connsiteY3" fmla="*/ 225172 h 799756"/>
              <a:gd name="connsiteX4" fmla="*/ 635056 w 1592309"/>
              <a:gd name="connsiteY4" fmla="*/ 101966 h 799756"/>
              <a:gd name="connsiteX5" fmla="*/ 739319 w 1592309"/>
              <a:gd name="connsiteY5" fmla="*/ 784336 h 799756"/>
              <a:gd name="connsiteX6" fmla="*/ 1345940 w 1592309"/>
              <a:gd name="connsiteY6" fmla="*/ 556879 h 799756"/>
              <a:gd name="connsiteX7" fmla="*/ 1469160 w 1592309"/>
              <a:gd name="connsiteY7" fmla="*/ 310468 h 799756"/>
              <a:gd name="connsiteX8" fmla="*/ 1573423 w 1592309"/>
              <a:gd name="connsiteY8" fmla="*/ 319945 h 799756"/>
              <a:gd name="connsiteX0" fmla="*/ 0 w 1573423"/>
              <a:gd name="connsiteY0" fmla="*/ 158830 h 799756"/>
              <a:gd name="connsiteX1" fmla="*/ 208526 w 1573423"/>
              <a:gd name="connsiteY1" fmla="*/ 7193 h 799756"/>
              <a:gd name="connsiteX2" fmla="*/ 331746 w 1573423"/>
              <a:gd name="connsiteY2" fmla="*/ 45102 h 799756"/>
              <a:gd name="connsiteX3" fmla="*/ 426531 w 1573423"/>
              <a:gd name="connsiteY3" fmla="*/ 225172 h 799756"/>
              <a:gd name="connsiteX4" fmla="*/ 635056 w 1573423"/>
              <a:gd name="connsiteY4" fmla="*/ 101966 h 799756"/>
              <a:gd name="connsiteX5" fmla="*/ 739319 w 1573423"/>
              <a:gd name="connsiteY5" fmla="*/ 784336 h 799756"/>
              <a:gd name="connsiteX6" fmla="*/ 1345940 w 1573423"/>
              <a:gd name="connsiteY6" fmla="*/ 556879 h 799756"/>
              <a:gd name="connsiteX7" fmla="*/ 1573423 w 1573423"/>
              <a:gd name="connsiteY7" fmla="*/ 319945 h 799756"/>
              <a:gd name="connsiteX0" fmla="*/ 0 w 1345940"/>
              <a:gd name="connsiteY0" fmla="*/ 158830 h 799756"/>
              <a:gd name="connsiteX1" fmla="*/ 208526 w 1345940"/>
              <a:gd name="connsiteY1" fmla="*/ 7193 h 799756"/>
              <a:gd name="connsiteX2" fmla="*/ 331746 w 1345940"/>
              <a:gd name="connsiteY2" fmla="*/ 45102 h 799756"/>
              <a:gd name="connsiteX3" fmla="*/ 426531 w 1345940"/>
              <a:gd name="connsiteY3" fmla="*/ 225172 h 799756"/>
              <a:gd name="connsiteX4" fmla="*/ 635056 w 1345940"/>
              <a:gd name="connsiteY4" fmla="*/ 101966 h 799756"/>
              <a:gd name="connsiteX5" fmla="*/ 739319 w 1345940"/>
              <a:gd name="connsiteY5" fmla="*/ 784336 h 799756"/>
              <a:gd name="connsiteX6" fmla="*/ 1345940 w 1345940"/>
              <a:gd name="connsiteY6" fmla="*/ 556879 h 799756"/>
              <a:gd name="connsiteX0" fmla="*/ 0 w 739319"/>
              <a:gd name="connsiteY0" fmla="*/ 158830 h 784336"/>
              <a:gd name="connsiteX1" fmla="*/ 208526 w 739319"/>
              <a:gd name="connsiteY1" fmla="*/ 7193 h 784336"/>
              <a:gd name="connsiteX2" fmla="*/ 331746 w 739319"/>
              <a:gd name="connsiteY2" fmla="*/ 45102 h 784336"/>
              <a:gd name="connsiteX3" fmla="*/ 426531 w 739319"/>
              <a:gd name="connsiteY3" fmla="*/ 225172 h 784336"/>
              <a:gd name="connsiteX4" fmla="*/ 635056 w 739319"/>
              <a:gd name="connsiteY4" fmla="*/ 101966 h 784336"/>
              <a:gd name="connsiteX5" fmla="*/ 739319 w 739319"/>
              <a:gd name="connsiteY5" fmla="*/ 784336 h 7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319" h="784336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582925" y="8772"/>
                  <a:pt x="635056" y="101966"/>
                </a:cubicBezTo>
                <a:cubicBezTo>
                  <a:pt x="687187" y="195160"/>
                  <a:pt x="620838" y="708517"/>
                  <a:pt x="739319" y="78433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2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My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my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Verdana" panose="020B0604030504040204" pitchFamily="34" charset="0"/>
                <a:cs typeface="Verdana" panose="020B0604030504040204" pitchFamily="34" charset="0"/>
              </a:rPr>
              <a:t>Separate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2475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13272" y="2570889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our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4651419" y="748563"/>
            <a:ext cx="3703823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370365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Verdana" panose="020B0604030504040204" pitchFamily="34" charset="0"/>
                <a:cs typeface="Verdana" panose="020B0604030504040204" pitchFamily="34" charset="0"/>
              </a:rPr>
              <a:t>Pairing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452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0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5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1152" y="252630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6383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0FAE2F-DC72-E8F9-0F75-E437985C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86" y="101311"/>
            <a:ext cx="4940877" cy="4940877"/>
          </a:xfrm>
          <a:prstGeom prst="rect">
            <a:avLst/>
          </a:prstGeom>
        </p:spPr>
      </p:pic>
      <p:sp>
        <p:nvSpPr>
          <p:cNvPr id="6" name="Google Shape;65;p13">
            <a:extLst>
              <a:ext uri="{FF2B5EF4-FFF2-40B4-BE49-F238E27FC236}">
                <a16:creationId xmlns:a16="http://schemas.microsoft.com/office/drawing/2014/main" id="{0B1DF782-FD30-E585-C0BE-17ECD1A856AA}"/>
              </a:ext>
            </a:extLst>
          </p:cNvPr>
          <p:cNvSpPr txBox="1">
            <a:spLocks/>
          </p:cNvSpPr>
          <p:nvPr/>
        </p:nvSpPr>
        <p:spPr>
          <a:xfrm>
            <a:off x="4911436" y="2343969"/>
            <a:ext cx="2525808" cy="7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b="1" dirty="0"/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DD75F-6286-FDFF-0A61-C5A66DDE22EB}"/>
              </a:ext>
            </a:extLst>
          </p:cNvPr>
          <p:cNvSpPr txBox="1"/>
          <p:nvPr/>
        </p:nvSpPr>
        <p:spPr>
          <a:xfrm>
            <a:off x="5217461" y="2918000"/>
            <a:ext cx="3894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github.com/isidore/Talks/blob/master/Remote_Mob_Programming.md</a:t>
            </a:r>
          </a:p>
        </p:txBody>
      </p:sp>
    </p:spTree>
    <p:extLst>
      <p:ext uri="{BB962C8B-B14F-4D97-AF65-F5344CB8AC3E}">
        <p14:creationId xmlns:p14="http://schemas.microsoft.com/office/powerpoint/2010/main" val="3914042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Verdana" panose="020B0604030504040204" pitchFamily="34" charset="0"/>
                <a:cs typeface="Verdana" panose="020B0604030504040204" pitchFamily="34" charset="0"/>
              </a:rPr>
              <a:t>Mobbing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186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70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2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0858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94517" y="2489782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r"/>
            <a:r>
              <a:rPr lang="en-US" sz="2900" b="1" dirty="0">
                <a:latin typeface="News Gothic MT"/>
                <a:cs typeface="News Gothic MT"/>
              </a:rPr>
              <a:t>The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</a:t>
            </a:r>
            <a:r>
              <a:rPr lang="en-US" sz="2200" b="1" dirty="0">
                <a:latin typeface="News Gothic MT"/>
                <a:cs typeface="News Gothic MT"/>
              </a:rPr>
              <a:t> of the whole team</a:t>
            </a:r>
          </a:p>
          <a:p>
            <a:pPr algn="r"/>
            <a:r>
              <a:rPr lang="en-US" sz="2200" b="1" dirty="0">
                <a:latin typeface="News Gothic MT"/>
                <a:cs typeface="News Gothic MT"/>
              </a:rPr>
              <a:t>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7116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983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 Programming</a:t>
            </a:r>
            <a:br>
              <a:rPr lang="en" dirty="0"/>
            </a:br>
            <a:r>
              <a:rPr lang="en" dirty="0"/>
              <a:t>Basics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86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</a:t>
            </a:r>
            <a:r>
              <a:rPr lang="en" sz="7200" dirty="0"/>
              <a:t>he </a:t>
            </a:r>
            <a:r>
              <a:rPr lang="en" sz="7200" dirty="0" err="1"/>
              <a:t>Typer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No thinking at the keyboard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4632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The Talker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Communicates to the </a:t>
            </a:r>
            <a:r>
              <a:rPr lang="en" sz="1800" b="1" i="1" dirty="0" err="1"/>
              <a:t>typer</a:t>
            </a:r>
            <a:endParaRPr lang="en" sz="1800" b="1" i="1" dirty="0"/>
          </a:p>
          <a:p>
            <a:pPr marL="0" lvl="0" indent="0" algn="ctr">
              <a:buNone/>
            </a:pPr>
            <a:r>
              <a:rPr lang="en" sz="1800" b="1" i="1" dirty="0"/>
              <a:t>Intent</a:t>
            </a:r>
            <a:br>
              <a:rPr lang="en" sz="1800" b="1" i="1" dirty="0"/>
            </a:br>
            <a:r>
              <a:rPr lang="en" sz="1800" b="1" i="1" dirty="0"/>
              <a:t>Location</a:t>
            </a:r>
          </a:p>
          <a:p>
            <a:pPr marL="0" lvl="0" indent="0" algn="ctr">
              <a:buNone/>
            </a:pPr>
            <a:r>
              <a:rPr lang="en" sz="1800" b="1" i="1" dirty="0"/>
              <a:t>Details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700929D-470E-D338-2239-95B9B42ED285}"/>
              </a:ext>
            </a:extLst>
          </p:cNvPr>
          <p:cNvSpPr/>
          <p:nvPr/>
        </p:nvSpPr>
        <p:spPr>
          <a:xfrm>
            <a:off x="3606085" y="3457977"/>
            <a:ext cx="425003" cy="701898"/>
          </a:xfrm>
          <a:custGeom>
            <a:avLst/>
            <a:gdLst>
              <a:gd name="connsiteX0" fmla="*/ 0 w 425003"/>
              <a:gd name="connsiteY0" fmla="*/ 489397 h 701898"/>
              <a:gd name="connsiteX1" fmla="*/ 106251 w 425003"/>
              <a:gd name="connsiteY1" fmla="*/ 489397 h 701898"/>
              <a:gd name="connsiteX2" fmla="*/ 106251 w 425003"/>
              <a:gd name="connsiteY2" fmla="*/ 0 h 701898"/>
              <a:gd name="connsiteX3" fmla="*/ 318752 w 425003"/>
              <a:gd name="connsiteY3" fmla="*/ 0 h 701898"/>
              <a:gd name="connsiteX4" fmla="*/ 318752 w 425003"/>
              <a:gd name="connsiteY4" fmla="*/ 489397 h 701898"/>
              <a:gd name="connsiteX5" fmla="*/ 425003 w 425003"/>
              <a:gd name="connsiteY5" fmla="*/ 489397 h 701898"/>
              <a:gd name="connsiteX6" fmla="*/ 212502 w 425003"/>
              <a:gd name="connsiteY6" fmla="*/ 701898 h 701898"/>
              <a:gd name="connsiteX7" fmla="*/ 0 w 425003"/>
              <a:gd name="connsiteY7" fmla="*/ 489397 h 70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003" h="701898" extrusionOk="0">
                <a:moveTo>
                  <a:pt x="0" y="489397"/>
                </a:moveTo>
                <a:cubicBezTo>
                  <a:pt x="35884" y="484915"/>
                  <a:pt x="71263" y="496804"/>
                  <a:pt x="106251" y="489397"/>
                </a:cubicBezTo>
                <a:cubicBezTo>
                  <a:pt x="92762" y="352975"/>
                  <a:pt x="144442" y="170511"/>
                  <a:pt x="106251" y="0"/>
                </a:cubicBezTo>
                <a:cubicBezTo>
                  <a:pt x="158237" y="-24755"/>
                  <a:pt x="255847" y="20501"/>
                  <a:pt x="318752" y="0"/>
                </a:cubicBezTo>
                <a:cubicBezTo>
                  <a:pt x="319507" y="212067"/>
                  <a:pt x="277687" y="291532"/>
                  <a:pt x="318752" y="489397"/>
                </a:cubicBezTo>
                <a:cubicBezTo>
                  <a:pt x="357550" y="477028"/>
                  <a:pt x="377217" y="500540"/>
                  <a:pt x="425003" y="489397"/>
                </a:cubicBezTo>
                <a:cubicBezTo>
                  <a:pt x="364433" y="576370"/>
                  <a:pt x="254537" y="658324"/>
                  <a:pt x="212502" y="701898"/>
                </a:cubicBezTo>
                <a:cubicBezTo>
                  <a:pt x="150982" y="647801"/>
                  <a:pt x="77622" y="562121"/>
                  <a:pt x="0" y="489397"/>
                </a:cubicBezTo>
                <a:close/>
              </a:path>
            </a:pathLst>
          </a:custGeom>
          <a:noFill/>
          <a:ln w="15875" cmpd="sng">
            <a:solidFill>
              <a:schemeClr val="accent4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Rotation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Every 2-5 minutes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584237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Try</a:t>
            </a:r>
            <a:r>
              <a:rPr lang="en-US" dirty="0"/>
              <a:t> then </a:t>
            </a:r>
            <a:r>
              <a:rPr lang="en-US" sz="7200" dirty="0"/>
              <a:t>Decide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Multiple Idea? Great! Try them all, </a:t>
            </a:r>
          </a:p>
          <a:p>
            <a:pPr marL="0" lvl="0" indent="0" algn="ctr">
              <a:buNone/>
            </a:pPr>
            <a:r>
              <a:rPr lang="en" sz="1800" b="1" i="1" dirty="0"/>
              <a:t>then vote on the best one.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420526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How does reason work?</a:t>
            </a:r>
            <a:endParaRPr sz="1800" b="1" i="1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6" name="Picture 2" descr="Brain 512758 960 720">
            <a:extLst>
              <a:ext uri="{FF2B5EF4-FFF2-40B4-BE49-F238E27FC236}">
                <a16:creationId xmlns:a16="http://schemas.microsoft.com/office/drawing/2014/main" id="{DF7548FB-CF59-38E6-3124-855A519F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474" y="479786"/>
            <a:ext cx="3348506" cy="240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983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Remote Mob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618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887900" y="-2262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Python Ensemble</a:t>
            </a:r>
            <a:endParaRPr dirty="0"/>
          </a:p>
        </p:txBody>
      </p:sp>
      <p:sp>
        <p:nvSpPr>
          <p:cNvPr id="156" name="Google Shape;156;p24"/>
          <p:cNvSpPr/>
          <p:nvPr/>
        </p:nvSpPr>
        <p:spPr>
          <a:xfrm rot="2700000">
            <a:off x="1366527" y="213262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2700000">
            <a:off x="1143890" y="188171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2700000">
            <a:off x="4196463" y="1650179"/>
            <a:ext cx="202374" cy="202374"/>
          </a:xfrm>
          <a:prstGeom prst="plaque">
            <a:avLst>
              <a:gd name="adj" fmla="val 48010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2700000">
            <a:off x="4745164" y="293091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2700000">
            <a:off x="4414591" y="189265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2700000">
            <a:off x="1430091" y="1573630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Google Shape;156;p24">
            <a:extLst>
              <a:ext uri="{FF2B5EF4-FFF2-40B4-BE49-F238E27FC236}">
                <a16:creationId xmlns:a16="http://schemas.microsoft.com/office/drawing/2014/main" id="{D2E3B49A-9AB2-BA67-C688-431D6CBA9032}"/>
              </a:ext>
            </a:extLst>
          </p:cNvPr>
          <p:cNvSpPr/>
          <p:nvPr/>
        </p:nvSpPr>
        <p:spPr>
          <a:xfrm rot="2700000">
            <a:off x="1443928" y="194111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6;p24">
            <a:extLst>
              <a:ext uri="{FF2B5EF4-FFF2-40B4-BE49-F238E27FC236}">
                <a16:creationId xmlns:a16="http://schemas.microsoft.com/office/drawing/2014/main" id="{5C26DE34-AB43-FD1A-1829-99F81E29521E}"/>
              </a:ext>
            </a:extLst>
          </p:cNvPr>
          <p:cNvSpPr/>
          <p:nvPr/>
        </p:nvSpPr>
        <p:spPr>
          <a:xfrm rot="2700000">
            <a:off x="1986900" y="1881712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8;p24">
            <a:extLst>
              <a:ext uri="{FF2B5EF4-FFF2-40B4-BE49-F238E27FC236}">
                <a16:creationId xmlns:a16="http://schemas.microsoft.com/office/drawing/2014/main" id="{155AC546-3FD3-957A-48FA-138E3D87360B}"/>
              </a:ext>
            </a:extLst>
          </p:cNvPr>
          <p:cNvSpPr/>
          <p:nvPr/>
        </p:nvSpPr>
        <p:spPr>
          <a:xfrm rot="2700000">
            <a:off x="4143983" y="1738611"/>
            <a:ext cx="202374" cy="202374"/>
          </a:xfrm>
          <a:prstGeom prst="plaque">
            <a:avLst>
              <a:gd name="adj" fmla="val 48010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2102605" y="1771124"/>
            <a:ext cx="1685018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Voice / Video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Zoom</a:t>
            </a: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5701146" y="1771124"/>
            <a:ext cx="1685018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Screen Share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Anydesk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3"/>
          </p:nvPr>
        </p:nvSpPr>
        <p:spPr>
          <a:xfrm>
            <a:off x="2102605" y="3270954"/>
            <a:ext cx="23916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Developer Machine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Aws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Google Shape;116;p19">
            <a:extLst>
              <a:ext uri="{FF2B5EF4-FFF2-40B4-BE49-F238E27FC236}">
                <a16:creationId xmlns:a16="http://schemas.microsoft.com/office/drawing/2014/main" id="{8AB637E3-28A8-700B-3AE9-6F2230B4A478}"/>
              </a:ext>
            </a:extLst>
          </p:cNvPr>
          <p:cNvSpPr txBox="1">
            <a:spLocks/>
          </p:cNvSpPr>
          <p:nvPr/>
        </p:nvSpPr>
        <p:spPr>
          <a:xfrm>
            <a:off x="5701146" y="3270313"/>
            <a:ext cx="1685018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✣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⨳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>
              <a:buFont typeface="Libre Baskerville"/>
              <a:buNone/>
            </a:pPr>
            <a:r>
              <a:rPr lang="en-US" b="1" dirty="0"/>
              <a:t>Mob Timer</a:t>
            </a:r>
          </a:p>
          <a:p>
            <a:pPr marL="0" indent="0">
              <a:buFont typeface="Libre Baskerville"/>
              <a:buNone/>
            </a:pPr>
            <a:r>
              <a:rPr lang="en-US" dirty="0" err="1"/>
              <a:t>Mobtime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Cameras On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Faces Matter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08289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120B3-AE78-03BB-3E45-51324516B6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38D9A-6DD5-20A6-63F2-AB80160C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4"/>
            <a:ext cx="9144000" cy="5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1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Callouts</a:t>
            </a:r>
            <a:endParaRPr sz="96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</a:t>
            </a:r>
            <a:r>
              <a:rPr lang="en" sz="1800" i="1" dirty="0"/>
              <a:t> </a:t>
            </a:r>
            <a:r>
              <a:rPr lang="en" sz="1800" b="1" i="1" dirty="0"/>
              <a:t>Eva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</a:t>
            </a:r>
            <a:r>
              <a:rPr lang="en" sz="1800" i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" sz="2000" b="1" i="1" dirty="0"/>
              <a:t>typing</a:t>
            </a:r>
            <a:endParaRPr lang="en" sz="1800" b="1" i="1" dirty="0"/>
          </a:p>
          <a:p>
            <a:pPr mar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 </a:t>
            </a:r>
            <a:r>
              <a:rPr lang="en" sz="1800" b="1" i="1" dirty="0"/>
              <a:t>Gregor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 </a:t>
            </a:r>
            <a:r>
              <a:rPr lang="en" sz="2000" b="1" i="1" dirty="0"/>
              <a:t>talking</a:t>
            </a:r>
            <a:endParaRPr lang="en" sz="1800" b="1" i="1" dirty="0"/>
          </a:p>
          <a:p>
            <a:pPr mar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</a:t>
            </a:r>
            <a:r>
              <a:rPr lang="en" sz="1800" i="1" dirty="0"/>
              <a:t> </a:t>
            </a:r>
            <a:r>
              <a:rPr lang="en" sz="1800" b="1" i="1" dirty="0"/>
              <a:t>Susan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 </a:t>
            </a:r>
            <a:r>
              <a:rPr lang="en" sz="2000" b="1" i="1" dirty="0"/>
              <a:t>next</a:t>
            </a:r>
            <a:endParaRPr lang="en" sz="1800" b="1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798269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1CA85-E6E9-0158-9E92-50BA45884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mob programming - callouts 2" descr="mob programming - callouts 2">
            <a:hlinkClick r:id="" action="ppaction://media"/>
            <a:extLst>
              <a:ext uri="{FF2B5EF4-FFF2-40B4-BE49-F238E27FC236}">
                <a16:creationId xmlns:a16="http://schemas.microsoft.com/office/drawing/2014/main" id="{9318407B-BE62-677C-02D8-F78A212420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5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Summary</a:t>
            </a:r>
            <a:endParaRPr sz="96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On rotation, the </a:t>
            </a:r>
            <a:r>
              <a:rPr lang="en" sz="1800" b="1" i="1" dirty="0" err="1"/>
              <a:t>typer</a:t>
            </a:r>
            <a:r>
              <a:rPr lang="en" sz="1800" i="1" dirty="0"/>
              <a:t>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gives a quick </a:t>
            </a:r>
            <a:r>
              <a:rPr lang="en" sz="2000" b="1" i="1" dirty="0"/>
              <a:t>summary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of what they just </a:t>
            </a:r>
            <a:r>
              <a:rPr lang="en" sz="2000" b="1" i="1" dirty="0"/>
              <a:t>did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886938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75596-506F-A487-6BAD-75D0D9E61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mob programming - summary 2" descr="mob programming - summary 2">
            <a:hlinkClick r:id="" action="ppaction://media"/>
            <a:extLst>
              <a:ext uri="{FF2B5EF4-FFF2-40B4-BE49-F238E27FC236}">
                <a16:creationId xmlns:a16="http://schemas.microsoft.com/office/drawing/2014/main" id="{431AC74B-98CC-8CED-46C9-FAE96C6EF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3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5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8"/>
            <a:ext cx="6442800" cy="1043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Coauthors</a:t>
            </a:r>
            <a:endParaRPr sz="48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>
                <a:solidFill>
                  <a:schemeClr val="bg2">
                    <a:lumMod val="75000"/>
                  </a:schemeClr>
                </a:solidFill>
              </a:rPr>
              <a:t>Use </a:t>
            </a:r>
            <a:r>
              <a:rPr lang="en" sz="1800" b="1" i="1" dirty="0"/>
              <a:t>GitHub Desktop</a:t>
            </a:r>
            <a:endParaRPr lang="en" sz="1800" i="1" dirty="0"/>
          </a:p>
          <a:p>
            <a:pPr marL="0" lvl="0" indent="0" algn="ctr"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or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add to message:</a:t>
            </a:r>
          </a:p>
          <a:p>
            <a:pPr marL="0" lvl="0" indent="0" algn="ctr">
              <a:buNone/>
            </a:pP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</a:rPr>
              <a:t>Co-Authored-By: name &lt;email&gt;</a:t>
            </a:r>
            <a:endParaRPr sz="1600" b="1" i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63668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2408351" y="1841679"/>
            <a:ext cx="6133159" cy="2749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bg2"/>
                </a:solidFill>
              </a:rPr>
              <a:t>We use reason to: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1. Justify our actions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2. Evaluate the actions of others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i="1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79A2A66-AAC4-6A76-53EB-89A89FAC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1" y="1752000"/>
            <a:ext cx="1353870" cy="204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0644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D7E65-EE26-76E8-0CEE-5A08CC145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6447C-6023-2160-BDC7-186C64E2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3" y="978794"/>
            <a:ext cx="4783376" cy="300211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10B68-550F-94E5-9518-9CA5F5ECC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3"/>
          <a:stretch/>
        </p:blipFill>
        <p:spPr>
          <a:xfrm>
            <a:off x="3805707" y="1703589"/>
            <a:ext cx="4583090" cy="10795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813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Retrospective</a:t>
            </a:r>
            <a:endParaRPr sz="60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Experience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is </a:t>
            </a:r>
            <a:r>
              <a:rPr lang="en" sz="2000" b="1" i="1" dirty="0"/>
              <a:t>fuel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sz="1800" b="1" i="1" dirty="0"/>
              <a:t>Retrospectives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turn that </a:t>
            </a:r>
            <a:r>
              <a:rPr lang="en" sz="2000" b="1" i="1" dirty="0"/>
              <a:t>fuel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into </a:t>
            </a:r>
            <a:r>
              <a:rPr lang="en" sz="2000" b="1" i="1" dirty="0"/>
              <a:t>Learning 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885180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8DF616-BE96-F6E0-E2C9-B4573A98D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mob programming - retro 2" descr="mob programming - retro 2">
            <a:hlinkClick r:id="" action="ppaction://media"/>
            <a:extLst>
              <a:ext uri="{FF2B5EF4-FFF2-40B4-BE49-F238E27FC236}">
                <a16:creationId xmlns:a16="http://schemas.microsoft.com/office/drawing/2014/main" id="{BE98E578-4386-B7CD-28E5-346333A96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273191-1D84-4711-F553-1111C360F3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863AE89-BE2B-7E09-36F8-7468E19A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5" y="601282"/>
            <a:ext cx="8370129" cy="39409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7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300" y="1690250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Dedicated </a:t>
            </a:r>
            <a:r>
              <a:rPr lang="en" sz="6000" dirty="0" err="1"/>
              <a:t>Typer</a:t>
            </a:r>
            <a:endParaRPr sz="60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3041073"/>
            <a:ext cx="5719200" cy="1219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Talkers rotate,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but there is only </a:t>
            </a:r>
            <a:r>
              <a:rPr lang="en" sz="2000" b="1" i="1" dirty="0"/>
              <a:t>1 Driver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for the entire </a:t>
            </a:r>
            <a:r>
              <a:rPr lang="en" sz="2000" b="1" i="1" dirty="0"/>
              <a:t>session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775854" y="511309"/>
            <a:ext cx="5514109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Alternative Mobbing Styles: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1975755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225" y="762000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Git Handoff</a:t>
            </a:r>
            <a:endParaRPr sz="60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025" y="2379489"/>
            <a:ext cx="5719200" cy="1932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Each </a:t>
            </a:r>
            <a:r>
              <a:rPr lang="en" sz="1800" b="1" i="1" dirty="0"/>
              <a:t>rotation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the code is checked by the current </a:t>
            </a:r>
            <a:r>
              <a:rPr lang="en" sz="1800" b="1" i="1" dirty="0" err="1"/>
              <a:t>typer</a:t>
            </a:r>
            <a:r>
              <a:rPr lang="en" sz="1800" b="1" i="1" dirty="0"/>
              <a:t> </a:t>
            </a:r>
            <a:endParaRPr lang="en" sz="1800" i="1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 algn="ctr"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&amp;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checked out by the next </a:t>
            </a:r>
            <a:r>
              <a:rPr lang="en" sz="1800" b="1" i="1" dirty="0" err="1"/>
              <a:t>typer</a:t>
            </a:r>
            <a:r>
              <a:rPr lang="en" sz="1800" b="1" i="1" dirty="0"/>
              <a:t> </a:t>
            </a:r>
            <a:endParaRPr lang="en" sz="1800" i="1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 algn="ctr"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w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ho then shares their </a:t>
            </a:r>
            <a:r>
              <a:rPr lang="en" sz="1800" b="1" i="1" dirty="0"/>
              <a:t>Screen </a:t>
            </a:r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775854" y="511309"/>
            <a:ext cx="5514109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Alternative Mobbing Styles: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248658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0FAE2F-DC72-E8F9-0F75-E437985C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86" y="101311"/>
            <a:ext cx="4940877" cy="4940877"/>
          </a:xfrm>
          <a:prstGeom prst="rect">
            <a:avLst/>
          </a:prstGeom>
        </p:spPr>
      </p:pic>
      <p:sp>
        <p:nvSpPr>
          <p:cNvPr id="6" name="Google Shape;65;p13">
            <a:extLst>
              <a:ext uri="{FF2B5EF4-FFF2-40B4-BE49-F238E27FC236}">
                <a16:creationId xmlns:a16="http://schemas.microsoft.com/office/drawing/2014/main" id="{0B1DF782-FD30-E585-C0BE-17ECD1A856AA}"/>
              </a:ext>
            </a:extLst>
          </p:cNvPr>
          <p:cNvSpPr txBox="1">
            <a:spLocks/>
          </p:cNvSpPr>
          <p:nvPr/>
        </p:nvSpPr>
        <p:spPr>
          <a:xfrm>
            <a:off x="4911436" y="2343969"/>
            <a:ext cx="2525808" cy="7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b="1" dirty="0"/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DD75F-6286-FDFF-0A61-C5A66DDE22EB}"/>
              </a:ext>
            </a:extLst>
          </p:cNvPr>
          <p:cNvSpPr txBox="1"/>
          <p:nvPr/>
        </p:nvSpPr>
        <p:spPr>
          <a:xfrm>
            <a:off x="5217461" y="2918000"/>
            <a:ext cx="3894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github.com/isidore/Talks/blob/master/Remote_Mob_Programming.md</a:t>
            </a:r>
          </a:p>
        </p:txBody>
      </p:sp>
    </p:spTree>
    <p:extLst>
      <p:ext uri="{BB962C8B-B14F-4D97-AF65-F5344CB8AC3E}">
        <p14:creationId xmlns:p14="http://schemas.microsoft.com/office/powerpoint/2010/main" val="2098400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C4E4A7-31C5-793D-BB31-237492B9A084}"/>
              </a:ext>
            </a:extLst>
          </p:cNvPr>
          <p:cNvSpPr/>
          <p:nvPr/>
        </p:nvSpPr>
        <p:spPr>
          <a:xfrm>
            <a:off x="44209" y="4772116"/>
            <a:ext cx="2650500" cy="307777"/>
          </a:xfrm>
          <a:prstGeom prst="rect">
            <a:avLst/>
          </a:prstGeom>
          <a:solidFill>
            <a:srgbClr val="DAC3A1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930900" y="21296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 you!</a:t>
            </a:r>
            <a:endParaRPr b="1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3000" i="1" dirty="0"/>
              <a:t>@LlewellynFalco</a:t>
            </a:r>
          </a:p>
          <a:p>
            <a:pPr marL="0" lvl="0" indent="0" algn="ctr">
              <a:buNone/>
            </a:pPr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(please connect  through Twitter or LinkedIn)</a:t>
            </a:r>
          </a:p>
          <a:p>
            <a:pPr marL="0" lvl="0" indent="0" algn="ctr">
              <a:buNone/>
            </a:pPr>
            <a:endParaRPr lang="en-US" sz="3000" i="1" dirty="0"/>
          </a:p>
          <a:p>
            <a:pPr marL="0" lvl="0" indent="0" algn="ctr">
              <a:buNone/>
            </a:pPr>
            <a:endParaRPr lang="en-US" sz="3000" i="1" dirty="0"/>
          </a:p>
          <a:p>
            <a:pPr marL="0" lvl="0" indent="0" algn="ctr">
              <a:buNone/>
            </a:pPr>
            <a:endParaRPr lang="en-US" sz="3000" i="1" dirty="0"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047" r="13047"/>
          <a:stretch/>
        </p:blipFill>
        <p:spPr>
          <a:xfrm>
            <a:off x="3493200" y="565725"/>
            <a:ext cx="2157600" cy="21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2" name="Google Shape;1179;p53">
            <a:hlinkClick r:id="rId4"/>
            <a:extLst>
              <a:ext uri="{FF2B5EF4-FFF2-40B4-BE49-F238E27FC236}">
                <a16:creationId xmlns:a16="http://schemas.microsoft.com/office/drawing/2014/main" id="{9D97F73A-D208-449F-C97D-4B6FA7CCB9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0112" y="4810076"/>
            <a:ext cx="1034163" cy="2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A0CC5-4B44-DE6A-99E4-E889BCAED9DA}"/>
              </a:ext>
            </a:extLst>
          </p:cNvPr>
          <p:cNvSpPr txBox="1"/>
          <p:nvPr/>
        </p:nvSpPr>
        <p:spPr>
          <a:xfrm>
            <a:off x="0" y="4792898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Slide template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A71EB-B5C3-683E-E846-E30C670E54F7}"/>
              </a:ext>
            </a:extLst>
          </p:cNvPr>
          <p:cNvSpPr txBox="1"/>
          <p:nvPr/>
        </p:nvSpPr>
        <p:spPr>
          <a:xfrm>
            <a:off x="1202005" y="359802"/>
            <a:ext cx="4582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</a:pPr>
            <a:r>
              <a:rPr 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LlewellynFalco.Blogspot.com</a:t>
            </a:r>
          </a:p>
          <a:p>
            <a:pPr lvl="0">
              <a:buClr>
                <a:schemeClr val="accent6"/>
              </a:buClr>
            </a:pPr>
            <a:r>
              <a:rPr 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www.approvaltests.com</a:t>
            </a:r>
          </a:p>
        </p:txBody>
      </p:sp>
    </p:spTree>
    <p:extLst>
      <p:ext uri="{BB962C8B-B14F-4D97-AF65-F5344CB8AC3E}">
        <p14:creationId xmlns:p14="http://schemas.microsoft.com/office/powerpoint/2010/main" val="1850194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599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Instructions for use</a:t>
            </a:r>
            <a:endParaRPr sz="3600"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1350650" y="1687200"/>
            <a:ext cx="29568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D1D1B"/>
                </a:solidFill>
              </a:rPr>
              <a:t>EDIT IN GOOGLE SLIDES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Click on the button under the presentation preview that says "Use as Google Slides Theme".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You will get a copy of this document on your Google Drive and will be able to edit, add or delete slides.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You have to be signed in to your Google account.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1D1D1B"/>
              </a:solidFill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4499999" y="1687200"/>
            <a:ext cx="32931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D1D1B"/>
                </a:solidFill>
              </a:rPr>
              <a:t>EDIT IN POWERPOINT®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B"/>
                </a:solidFill>
              </a:rPr>
              <a:t>Click on the button under the presentation preview that says "Download as PowerPoint template". You will get a .pptx file that you can edit in PowerPoint.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B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1D1D1B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000">
                <a:solidFill>
                  <a:srgbClr val="1D1D1B"/>
                </a:solidFill>
              </a:rPr>
              <a:t>)</a:t>
            </a:r>
            <a:endParaRPr sz="1000">
              <a:solidFill>
                <a:srgbClr val="1D1D1B"/>
              </a:solidFill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2"/>
          </p:nvPr>
        </p:nvSpPr>
        <p:spPr>
          <a:xfrm>
            <a:off x="1350650" y="3829725"/>
            <a:ext cx="64428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1D1D1B"/>
                </a:solidFill>
              </a:rPr>
              <a:t>More info on how to use this template at </a:t>
            </a:r>
            <a:r>
              <a:rPr lang="en" sz="1000" b="1" i="1" u="sng">
                <a:solidFill>
                  <a:srgbClr val="1D1D1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1D1D1B"/>
                </a:solidFill>
              </a:rPr>
              <a:t>This template is free to use under </a:t>
            </a:r>
            <a:r>
              <a:rPr lang="en" sz="1000" i="1" u="sng">
                <a:solidFill>
                  <a:srgbClr val="1D1D1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 i="1">
                <a:solidFill>
                  <a:srgbClr val="1D1D1B"/>
                </a:solidFill>
              </a:rPr>
              <a:t>. You can keep the Credits slide or mention SlidesCarnival and other resources used in a slide footer.</a:t>
            </a:r>
            <a:endParaRPr sz="1000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 i="1">
              <a:solidFill>
                <a:srgbClr val="1D1D1B"/>
              </a:solidFill>
            </a:endParaRPr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431443" y="2386348"/>
            <a:ext cx="84099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confirmation bias</a:t>
            </a:r>
            <a:endParaRPr sz="60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544295" y="3316463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Maybe you’ve heard of it?</a:t>
            </a:r>
            <a:endParaRPr sz="1400" i="1" dirty="0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29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930900" y="21296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Hello!</a:t>
            </a:r>
            <a:endParaRPr b="1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 dirty="0"/>
              <a:t>I am Jayden Smith</a:t>
            </a:r>
            <a:endParaRPr sz="3000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 dirty="0"/>
              <a:t>I am here because I love to give presentations. </a:t>
            </a:r>
            <a:endParaRPr sz="1800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 dirty="0"/>
              <a:t>You can find me at @username</a:t>
            </a:r>
            <a:endParaRPr sz="1800" b="1" i="1" dirty="0"/>
          </a:p>
        </p:txBody>
      </p:sp>
      <p:pic>
        <p:nvPicPr>
          <p:cNvPr id="67" name="Google Shape;67;p13" descr="photo-1434030216411-0b793f4b4173.jpg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93200" y="565725"/>
            <a:ext cx="2157600" cy="21576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648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/>
              <a:t>1.</a:t>
            </a:r>
            <a:endParaRPr sz="48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set of slides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1350600" y="2726350"/>
            <a:ext cx="6442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Big concept</a:t>
            </a:r>
            <a:endParaRPr sz="700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479850" y="3716350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/>
              <a:t>Bring the attention of your audience over a key concept using icons or illustrations</a:t>
            </a:r>
            <a:endParaRPr sz="1400" i="1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3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127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985550" y="1722300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722300"/>
            <a:ext cx="2765700" cy="2765700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2423325" y="1990350"/>
            <a:ext cx="4297500" cy="1162800"/>
          </a:xfrm>
          <a:prstGeom prst="rect">
            <a:avLst/>
          </a:prstGeom>
          <a:solidFill>
            <a:srgbClr val="FFFFFF">
              <a:alpha val="53460"/>
            </a:srgbClr>
          </a:solidFill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D1D1B"/>
                </a:solidFill>
                <a:latin typeface="Cinzel"/>
                <a:ea typeface="Cinzel"/>
                <a:cs typeface="Cinzel"/>
                <a:sym typeface="Cinzel"/>
              </a:rPr>
              <a:t>Want big impact?</a:t>
            </a:r>
            <a:endParaRPr sz="2400">
              <a:solidFill>
                <a:srgbClr val="1D1D1B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D1D1B"/>
                </a:solidFill>
                <a:latin typeface="Cinzel"/>
                <a:ea typeface="Cinzel"/>
                <a:cs typeface="Cinzel"/>
                <a:sym typeface="Cinzel"/>
              </a:rPr>
              <a:t>Use big image.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58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Gray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431443" y="2386348"/>
            <a:ext cx="84099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confirmation bias</a:t>
            </a:r>
            <a:endParaRPr sz="60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589371" y="3908462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I’m pretty sure that’s what I meant.</a:t>
            </a:r>
            <a:endParaRPr sz="1400" i="1" dirty="0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CC1899-FAB8-D060-448B-EAA2F290C183}"/>
              </a:ext>
            </a:extLst>
          </p:cNvPr>
          <p:cNvCxnSpPr>
            <a:cxnSpLocks/>
          </p:cNvCxnSpPr>
          <p:nvPr/>
        </p:nvCxnSpPr>
        <p:spPr>
          <a:xfrm>
            <a:off x="746975" y="2762518"/>
            <a:ext cx="7746642" cy="4121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B924C6-3DF4-B0CE-7C11-6D5DB30E3868}"/>
              </a:ext>
            </a:extLst>
          </p:cNvPr>
          <p:cNvCxnSpPr>
            <a:cxnSpLocks/>
          </p:cNvCxnSpPr>
          <p:nvPr/>
        </p:nvCxnSpPr>
        <p:spPr>
          <a:xfrm flipV="1">
            <a:off x="746975" y="2781837"/>
            <a:ext cx="7740202" cy="37348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93;p17">
            <a:extLst>
              <a:ext uri="{FF2B5EF4-FFF2-40B4-BE49-F238E27FC236}">
                <a16:creationId xmlns:a16="http://schemas.microsoft.com/office/drawing/2014/main" id="{D43F8E7D-170F-FEA8-3BCC-74706D0E16D7}"/>
              </a:ext>
            </a:extLst>
          </p:cNvPr>
          <p:cNvSpPr txBox="1">
            <a:spLocks/>
          </p:cNvSpPr>
          <p:nvPr/>
        </p:nvSpPr>
        <p:spPr>
          <a:xfrm>
            <a:off x="431443" y="3013226"/>
            <a:ext cx="840990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sz="6000" dirty="0"/>
              <a:t>My Side bias</a:t>
            </a:r>
          </a:p>
        </p:txBody>
      </p:sp>
    </p:spTree>
    <p:extLst>
      <p:ext uri="{BB962C8B-B14F-4D97-AF65-F5344CB8AC3E}">
        <p14:creationId xmlns:p14="http://schemas.microsoft.com/office/powerpoint/2010/main" val="4192479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7" name="Google Shape;147;p23"/>
          <p:cNvGraphicFramePr/>
          <p:nvPr/>
        </p:nvGraphicFramePr>
        <p:xfrm>
          <a:off x="1800650" y="1793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{1A3AB21C-F81B-4AE0-BC1B-9D4B83972B87}</a:tableStyleId>
              </a:tblPr>
              <a:tblGrid>
                <a:gridCol w="138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Yellow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7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Blue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15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Orange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5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24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16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887900" y="-2262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1833450" y="1982900"/>
            <a:ext cx="725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office</a:t>
            </a:r>
            <a:endParaRPr sz="900" i="1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4"/>
          <p:cNvSpPr/>
          <p:nvPr/>
        </p:nvSpPr>
        <p:spPr>
          <a:xfrm rot="2700000">
            <a:off x="1143888" y="22273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2700000">
            <a:off x="2866613" y="3639849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2700000">
            <a:off x="3859088" y="19411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2700000">
            <a:off x="4573688" y="40997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2700000">
            <a:off x="6742288" y="247057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2700000">
            <a:off x="7372913" y="40997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5"/>
            <a:ext cx="6442500" cy="24033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50"/>
            <a:ext cx="571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Whoa! That’s a big number, aren’t you proud?</a:t>
            </a:r>
            <a:endParaRPr sz="1800" i="1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 idx="4294967295"/>
          </p:nvPr>
        </p:nvSpPr>
        <p:spPr>
          <a:xfrm>
            <a:off x="685800" y="9528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That’s a lot of money</a:t>
            </a:r>
            <a:endParaRPr sz="1800" i="1"/>
          </a:p>
        </p:txBody>
      </p:sp>
      <p:sp>
        <p:nvSpPr>
          <p:cNvPr id="177" name="Google Shape;177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Total success!</a:t>
            </a:r>
            <a:endParaRPr sz="1800" i="1"/>
          </a:p>
        </p:txBody>
      </p:sp>
      <p:sp>
        <p:nvSpPr>
          <p:cNvPr id="179" name="Google Shape;179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2672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8019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And a lot of users</a:t>
            </a:r>
            <a:endParaRPr sz="1800" i="1"/>
          </a:p>
        </p:txBody>
      </p:sp>
      <p:sp>
        <p:nvSpPr>
          <p:cNvPr id="181" name="Google Shape;181;p2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2200125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240982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0" name="Google Shape;190;p27"/>
          <p:cNvSpPr/>
          <p:nvPr/>
        </p:nvSpPr>
        <p:spPr>
          <a:xfrm>
            <a:off x="4362450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6524475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4572000" y="291807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73417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1785975" y="19462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3948150" y="34988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6110325" y="19462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last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1047325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2"/>
          </p:nvPr>
        </p:nvSpPr>
        <p:spPr>
          <a:xfrm>
            <a:off x="3414173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3"/>
          </p:nvPr>
        </p:nvSpPr>
        <p:spPr>
          <a:xfrm>
            <a:off x="5781022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1047325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2"/>
          </p:nvPr>
        </p:nvSpPr>
        <p:spPr>
          <a:xfrm>
            <a:off x="3414173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3"/>
          </p:nvPr>
        </p:nvSpPr>
        <p:spPr>
          <a:xfrm>
            <a:off x="5781022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9" name="Google Shape;209;p28"/>
          <p:cNvSpPr/>
          <p:nvPr/>
        </p:nvSpPr>
        <p:spPr>
          <a:xfrm>
            <a:off x="1665905" y="15629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6190143" y="1637182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3864230" y="1624256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1665902" y="3392753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3878265" y="3396096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6198662" y="3443319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B"/>
                </a:solidFill>
              </a:rPr>
              <a:t>You can insert graphs from Excel or Google Sheets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cxnSp>
        <p:nvCxnSpPr>
          <p:cNvPr id="222" name="Google Shape;222;p29"/>
          <p:cNvCxnSpPr/>
          <p:nvPr/>
        </p:nvCxnSpPr>
        <p:spPr>
          <a:xfrm>
            <a:off x="952500" y="8941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>
            <a:off x="952500" y="16035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9"/>
          <p:cNvCxnSpPr/>
          <p:nvPr/>
        </p:nvCxnSpPr>
        <p:spPr>
          <a:xfrm>
            <a:off x="952500" y="23130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9"/>
          <p:cNvCxnSpPr/>
          <p:nvPr/>
        </p:nvCxnSpPr>
        <p:spPr>
          <a:xfrm>
            <a:off x="952500" y="30225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9"/>
          <p:cNvCxnSpPr/>
          <p:nvPr/>
        </p:nvCxnSpPr>
        <p:spPr>
          <a:xfrm>
            <a:off x="952500" y="37539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29"/>
          <p:cNvSpPr txBox="1"/>
          <p:nvPr/>
        </p:nvSpPr>
        <p:spPr>
          <a:xfrm>
            <a:off x="952500" y="7353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470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1572782" y="22003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1887026" y="18062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201270" y="23130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3325786" y="25141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3640031" y="19157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3954275" y="10484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5078791" y="19595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5393035" y="8939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5707280" y="21419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6831796" y="25725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7146040" y="11130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7460284" y="14268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body" idx="4294967295"/>
          </p:nvPr>
        </p:nvSpPr>
        <p:spPr>
          <a:xfrm>
            <a:off x="18339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Mobile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5" name="Google Shape;245;p3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246" name="Google Shape;246;p30"/>
          <p:cNvGrpSpPr/>
          <p:nvPr/>
        </p:nvGrpSpPr>
        <p:grpSpPr>
          <a:xfrm>
            <a:off x="5048400" y="373572"/>
            <a:ext cx="2119546" cy="4396359"/>
            <a:chOff x="2547150" y="238125"/>
            <a:chExt cx="2525675" cy="5238750"/>
          </a:xfrm>
        </p:grpSpPr>
        <p:sp>
          <p:nvSpPr>
            <p:cNvPr id="247" name="Google Shape;247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0947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body" idx="4294967295"/>
          </p:nvPr>
        </p:nvSpPr>
        <p:spPr>
          <a:xfrm>
            <a:off x="18339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Tablet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58" name="Google Shape;258;p31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259" name="Google Shape;259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body" idx="4294967295"/>
          </p:nvPr>
        </p:nvSpPr>
        <p:spPr>
          <a:xfrm>
            <a:off x="11481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Desktop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271" name="Google Shape;271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Solo Experiment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test it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500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ctrTitle" idx="4294967295"/>
          </p:nvPr>
        </p:nvSpPr>
        <p:spPr>
          <a:xfrm>
            <a:off x="930900" y="10628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Thanks!</a:t>
            </a:r>
            <a:endParaRPr b="1"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4294967295"/>
          </p:nvPr>
        </p:nvSpPr>
        <p:spPr>
          <a:xfrm>
            <a:off x="930900" y="21100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/>
              <a:t>Any questions?</a:t>
            </a:r>
            <a:endParaRPr sz="3000" i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/>
              <a:t>You can find me at @username &amp; user@mail.me</a:t>
            </a:r>
            <a:endParaRPr sz="1800" b="1" i="1"/>
          </a:p>
        </p:txBody>
      </p:sp>
      <p:sp>
        <p:nvSpPr>
          <p:cNvPr id="282" name="Google Shape;282;p3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body" idx="1"/>
          </p:nvPr>
        </p:nvSpPr>
        <p:spPr>
          <a:xfrm>
            <a:off x="2126000" y="1970975"/>
            <a:ext cx="4891800" cy="23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Special thanks to all the people who made and released these awesome resources for free: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Presentation template by </a:t>
            </a:r>
            <a:r>
              <a:rPr lang="en" sz="1400" u="sng">
                <a:solidFill>
                  <a:srgbClr val="1D1D1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Photographs by </a:t>
            </a:r>
            <a:r>
              <a:rPr lang="en" sz="1400" u="sng">
                <a:solidFill>
                  <a:srgbClr val="1D1D1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Paper texture by </a:t>
            </a:r>
            <a:r>
              <a:rPr lang="en" sz="1400" u="sng">
                <a:solidFill>
                  <a:srgbClr val="1D1D1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GraphicBurguer</a:t>
            </a:r>
            <a:endParaRPr sz="1400">
              <a:solidFill>
                <a:srgbClr val="1D1D1B"/>
              </a:solidFill>
            </a:endParaRPr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body" idx="1"/>
          </p:nvPr>
        </p:nvSpPr>
        <p:spPr>
          <a:xfrm>
            <a:off x="1376350" y="1615550"/>
            <a:ext cx="6392700" cy="22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This presentation uses the following typographies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Titles: </a:t>
            </a:r>
            <a:r>
              <a:rPr lang="en" sz="1400" b="1">
                <a:solidFill>
                  <a:srgbClr val="1D1D1B"/>
                </a:solidFill>
              </a:rPr>
              <a:t>Cinzel</a:t>
            </a:r>
            <a:endParaRPr sz="1400" b="1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Body copy: </a:t>
            </a:r>
            <a:r>
              <a:rPr lang="en" sz="1400" b="1">
                <a:solidFill>
                  <a:srgbClr val="1D1D1B"/>
                </a:solidFill>
              </a:rPr>
              <a:t>Libre Baskerville</a:t>
            </a:r>
            <a:endParaRPr sz="1400" b="1">
              <a:solidFill>
                <a:srgbClr val="1D1D1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You can download the fonts on these pages:</a:t>
            </a:r>
            <a:endParaRPr sz="1400">
              <a:solidFill>
                <a:srgbClr val="1D1D1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92694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https://www.fontsquirrel.com/fonts/cinzel</a:t>
            </a:r>
            <a:endParaRPr sz="1400">
              <a:solidFill>
                <a:srgbClr val="9269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92694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https://www.fontsquirrel.com/fonts/libre-baskerville</a:t>
            </a:r>
            <a:endParaRPr sz="1400">
              <a:solidFill>
                <a:srgbClr val="9269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926940"/>
              </a:solidFill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1381302" y="4019250"/>
            <a:ext cx="6392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chemeClr val="dk2"/>
                </a:solidFill>
              </a:rPr>
              <a:t>2.</a:t>
            </a:r>
            <a:br>
              <a:rPr lang="en" sz="4800" b="0">
                <a:solidFill>
                  <a:schemeClr val="dk2"/>
                </a:solidFill>
              </a:rPr>
            </a:br>
            <a:r>
              <a:rPr lang="en"/>
              <a:t>Extra Resources</a:t>
            </a: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DEC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NOV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OCT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AUG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JUL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JUN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MAY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5" name="Google Shape;335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6" name="Google Shape;336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7" name="Google Shape;337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8" name="Google Shape;338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9" name="Google Shape;339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0" name="Google Shape;340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1" name="Google Shape;341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2" name="Google Shape;342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3" name="Google Shape;343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4" name="Google Shape;344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5" name="Google Shape;345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6" name="Google Shape;346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1" name="Google Shape;361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62" name="Google Shape;362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4" name="Google Shape;364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65" name="Google Shape;365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6" name="Google Shape;366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6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68" name="Google Shape;368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9" name="Google Shape;369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71" name="Google Shape;371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72" name="Google Shape;372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373" name="Google Shape;373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graphicFrame>
        <p:nvGraphicFramePr>
          <p:cNvPr id="385" name="Google Shape;385;p39"/>
          <p:cNvGraphicFramePr/>
          <p:nvPr/>
        </p:nvGraphicFramePr>
        <p:xfrm>
          <a:off x="392525" y="1651431"/>
          <a:ext cx="8382600" cy="3020500"/>
        </p:xfrm>
        <a:graphic>
          <a:graphicData uri="http://schemas.openxmlformats.org/drawingml/2006/table">
            <a:tbl>
              <a:tblPr>
                <a:noFill/>
                <a:tableStyleId>{1A3AB21C-F81B-4AE0-BC1B-9D4B83972B87}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Week 1</a:t>
                      </a:r>
                      <a:endParaRPr sz="800" b="1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Week 2</a:t>
                      </a:r>
                      <a:endParaRPr sz="800" b="1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4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5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6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7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8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9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11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12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13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14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843712" y="1732638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STRENGTHS</a:t>
            </a: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4655789" y="1732638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WEAKNESSES</a:t>
            </a: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843712" y="3263021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OPPORTUNITIES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4655789" y="3263021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THREATS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3453544" y="2058982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0"/>
          <p:cNvSpPr/>
          <p:nvPr/>
        </p:nvSpPr>
        <p:spPr>
          <a:xfrm rot="5400000">
            <a:off x="3605141" y="2058982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"/>
          <p:cNvSpPr/>
          <p:nvPr/>
        </p:nvSpPr>
        <p:spPr>
          <a:xfrm rot="10800000">
            <a:off x="3605141" y="2211765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"/>
          <p:cNvSpPr/>
          <p:nvPr/>
        </p:nvSpPr>
        <p:spPr>
          <a:xfrm rot="-5400000">
            <a:off x="3453544" y="2211765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0"/>
          <p:cNvSpPr/>
          <p:nvPr/>
        </p:nvSpPr>
        <p:spPr>
          <a:xfrm>
            <a:off x="3937832" y="2497766"/>
            <a:ext cx="260685" cy="39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S</a:t>
            </a:r>
          </a:p>
        </p:txBody>
      </p:sp>
      <p:sp>
        <p:nvSpPr>
          <p:cNvPr id="401" name="Google Shape;401;p40"/>
          <p:cNvSpPr/>
          <p:nvPr/>
        </p:nvSpPr>
        <p:spPr>
          <a:xfrm>
            <a:off x="4821704" y="2504484"/>
            <a:ext cx="555232" cy="3945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W</a:t>
            </a:r>
          </a:p>
        </p:txBody>
      </p:sp>
      <p:sp>
        <p:nvSpPr>
          <p:cNvPr id="402" name="Google Shape;402;p40"/>
          <p:cNvSpPr/>
          <p:nvPr/>
        </p:nvSpPr>
        <p:spPr>
          <a:xfrm>
            <a:off x="3907732" y="3460619"/>
            <a:ext cx="423009" cy="39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O</a:t>
            </a:r>
          </a:p>
        </p:txBody>
      </p:sp>
      <p:sp>
        <p:nvSpPr>
          <p:cNvPr id="403" name="Google Shape;403;p40"/>
          <p:cNvSpPr/>
          <p:nvPr/>
        </p:nvSpPr>
        <p:spPr>
          <a:xfrm>
            <a:off x="4921140" y="3467337"/>
            <a:ext cx="343997" cy="386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T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Business Model Canvas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09" name="Google Shape;409;p4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410" name="Google Shape;410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Activities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8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Resources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Value Propositions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Relationships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Channels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Segments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Partners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8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Cost Structure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Revenue Streams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33" name="Google Shape;433;p4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grpSp>
        <p:nvGrpSpPr>
          <p:cNvPr id="434" name="Google Shape;434;p42"/>
          <p:cNvGrpSpPr/>
          <p:nvPr/>
        </p:nvGrpSpPr>
        <p:grpSpPr>
          <a:xfrm>
            <a:off x="1504220" y="1636311"/>
            <a:ext cx="3280690" cy="2949403"/>
            <a:chOff x="1192495" y="1560111"/>
            <a:chExt cx="3280690" cy="2949403"/>
          </a:xfrm>
        </p:grpSpPr>
        <p:sp>
          <p:nvSpPr>
            <p:cNvPr id="435" name="Google Shape;435;p42"/>
            <p:cNvSpPr/>
            <p:nvPr/>
          </p:nvSpPr>
          <p:spPr>
            <a:xfrm>
              <a:off x="2004667" y="3572755"/>
              <a:ext cx="1661497" cy="50393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PURCHASE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2210033" y="4016917"/>
              <a:ext cx="1252833" cy="492597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LOYALTY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199718" y="1827021"/>
              <a:ext cx="3273466" cy="524543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AWARENESS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602193" y="2698857"/>
              <a:ext cx="2468512" cy="513209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EVALUATION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403020" y="2262939"/>
              <a:ext cx="2867885" cy="519391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DISCOVERY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802398" y="3134775"/>
              <a:ext cx="2066033" cy="51114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INTENT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192495" y="1560111"/>
              <a:ext cx="3275860" cy="360796"/>
            </a:xfrm>
            <a:prstGeom prst="ellipse">
              <a:avLst/>
            </a:prstGeom>
            <a:solidFill>
              <a:srgbClr val="403228">
                <a:alpha val="2115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442" name="Google Shape;442;p42"/>
          <p:cNvCxnSpPr/>
          <p:nvPr/>
        </p:nvCxnSpPr>
        <p:spPr>
          <a:xfrm>
            <a:off x="4712385" y="2124750"/>
            <a:ext cx="960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" name="Google Shape;443;p42"/>
          <p:cNvSpPr txBox="1"/>
          <p:nvPr/>
        </p:nvSpPr>
        <p:spPr>
          <a:xfrm>
            <a:off x="5729371" y="19683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4" name="Google Shape;444;p42"/>
          <p:cNvCxnSpPr/>
          <p:nvPr/>
        </p:nvCxnSpPr>
        <p:spPr>
          <a:xfrm>
            <a:off x="4570840" y="2562660"/>
            <a:ext cx="1102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" name="Google Shape;445;p42"/>
          <p:cNvSpPr txBox="1"/>
          <p:nvPr/>
        </p:nvSpPr>
        <p:spPr>
          <a:xfrm>
            <a:off x="5729371" y="24062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4369695" y="3000569"/>
            <a:ext cx="1303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7" name="Google Shape;447;p42"/>
          <p:cNvSpPr txBox="1"/>
          <p:nvPr/>
        </p:nvSpPr>
        <p:spPr>
          <a:xfrm>
            <a:off x="5729371" y="28441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8" name="Google Shape;448;p42"/>
          <p:cNvCxnSpPr/>
          <p:nvPr/>
        </p:nvCxnSpPr>
        <p:spPr>
          <a:xfrm>
            <a:off x="4198349" y="3438456"/>
            <a:ext cx="147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9" name="Google Shape;449;p42"/>
          <p:cNvSpPr txBox="1"/>
          <p:nvPr/>
        </p:nvSpPr>
        <p:spPr>
          <a:xfrm>
            <a:off x="5729371" y="32820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50" name="Google Shape;450;p42"/>
          <p:cNvCxnSpPr/>
          <p:nvPr/>
        </p:nvCxnSpPr>
        <p:spPr>
          <a:xfrm>
            <a:off x="4012093" y="3876366"/>
            <a:ext cx="1661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1" name="Google Shape;451;p42"/>
          <p:cNvSpPr txBox="1"/>
          <p:nvPr/>
        </p:nvSpPr>
        <p:spPr>
          <a:xfrm>
            <a:off x="5729371" y="37199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52" name="Google Shape;452;p42"/>
          <p:cNvCxnSpPr/>
          <p:nvPr/>
        </p:nvCxnSpPr>
        <p:spPr>
          <a:xfrm>
            <a:off x="3712050" y="44343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3" name="Google Shape;453;p42"/>
          <p:cNvSpPr txBox="1"/>
          <p:nvPr/>
        </p:nvSpPr>
        <p:spPr>
          <a:xfrm>
            <a:off x="5729371" y="41578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20606" y="3320584"/>
            <a:ext cx="5368200" cy="1500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Task:</a:t>
            </a:r>
            <a:br>
              <a:rPr lang="en" dirty="0"/>
            </a:br>
            <a:r>
              <a:rPr lang="en" sz="1800" dirty="0">
                <a:solidFill>
                  <a:schemeClr val="tx1"/>
                </a:solidFill>
              </a:rPr>
              <a:t>What are the cards you need to check to confirm or deny the Theory?</a:t>
            </a:r>
            <a:br>
              <a:rPr lang="en" dirty="0"/>
            </a:b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61" name="Google Shape;461;p43"/>
          <p:cNvSpPr txBox="1"/>
          <p:nvPr/>
        </p:nvSpPr>
        <p:spPr>
          <a:xfrm>
            <a:off x="1599900" y="687700"/>
            <a:ext cx="202142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Fact: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card has a number on one side and a letter on the other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" name="Google Shape;461;p43">
            <a:extLst>
              <a:ext uri="{FF2B5EF4-FFF2-40B4-BE49-F238E27FC236}">
                <a16:creationId xmlns:a16="http://schemas.microsoft.com/office/drawing/2014/main" id="{CC048AF7-9246-55E4-334F-A76974D01D4D}"/>
              </a:ext>
            </a:extLst>
          </p:cNvPr>
          <p:cNvSpPr txBox="1"/>
          <p:nvPr/>
        </p:nvSpPr>
        <p:spPr>
          <a:xfrm>
            <a:off x="5088294" y="687700"/>
            <a:ext cx="22823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a card has a E on one side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Then it has an 4 on the other side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47938-42E6-D5CB-6D24-862889E98A41}"/>
              </a:ext>
            </a:extLst>
          </p:cNvPr>
          <p:cNvSpPr/>
          <p:nvPr/>
        </p:nvSpPr>
        <p:spPr>
          <a:xfrm>
            <a:off x="1368354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875B66-8C21-E7D1-AA13-B465A258E3D8}"/>
              </a:ext>
            </a:extLst>
          </p:cNvPr>
          <p:cNvSpPr/>
          <p:nvPr/>
        </p:nvSpPr>
        <p:spPr>
          <a:xfrm>
            <a:off x="3255403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J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D007E-39EE-07A6-7FD9-1BFF43ED2693}"/>
              </a:ext>
            </a:extLst>
          </p:cNvPr>
          <p:cNvSpPr/>
          <p:nvPr/>
        </p:nvSpPr>
        <p:spPr>
          <a:xfrm>
            <a:off x="514245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B74D36-B722-73A7-FF74-123F89734372}"/>
              </a:ext>
            </a:extLst>
          </p:cNvPr>
          <p:cNvSpPr/>
          <p:nvPr/>
        </p:nvSpPr>
        <p:spPr>
          <a:xfrm>
            <a:off x="702950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44578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Imani Jackson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Marcos Galán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Ixchel Valdía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6" name="Google Shape;466;p43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Nils Årud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Competitor Matrix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75" name="Google Shape;475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1" name="Google Shape;521;p4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grpSp>
        <p:nvGrpSpPr>
          <p:cNvPr id="522" name="Google Shape;522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23" name="Google Shape;523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45" name="Google Shape;545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46" name="Google Shape;546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47" name="Google Shape;547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VALUE 1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VALUE 1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VALUE 2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VALUE 2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1" name="Google Shape;551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company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3" name="Google Shape;553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5" name="Google Shape;555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7" name="Google Shape;557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63" name="Google Shape;563;p4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graphicFrame>
        <p:nvGraphicFramePr>
          <p:cNvPr id="564" name="Google Shape;564;p45"/>
          <p:cNvGraphicFramePr/>
          <p:nvPr/>
        </p:nvGraphicFramePr>
        <p:xfrm>
          <a:off x="855300" y="1627125"/>
          <a:ext cx="7530600" cy="2986820"/>
        </p:xfrm>
        <a:graphic>
          <a:graphicData uri="http://schemas.openxmlformats.org/drawingml/2006/table">
            <a:tbl>
              <a:tblPr>
                <a:noFill/>
                <a:tableStyleId>{174FCA45-03BC-45BD-BB16-C2BAAE2C3715}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/>
          <p:cNvSpPr txBox="1"/>
          <p:nvPr/>
        </p:nvSpPr>
        <p:spPr>
          <a:xfrm>
            <a:off x="6248575" y="1226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SlidesCarnival icons are editable shapes</a:t>
            </a: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means that you can: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Resize them without losing quality.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Change fill color and opacity.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Isn’t that nice? :)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Examples: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70" name="Google Shape;570;p46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6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6350992" y="29444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F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7244612" y="27919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6535708" y="31552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7689847" y="33002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>
              <a:alpha val="5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60" name="Google Shape;66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67" name="Google Shape;66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1" name="Google Shape;67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72" name="Google Shape;67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76" name="Google Shape;67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82" name="Google Shape;68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86" name="Google Shape;68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91" name="Google Shape;69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97" name="Google Shape;69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04" name="Google Shape;70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07" name="Google Shape;70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11" name="Google Shape;71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18" name="Google Shape;71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24" name="Google Shape;72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28" name="Google Shape;72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29" name="Google Shape;72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9" name="Google Shape;73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46" name="Google Shape;74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51" name="Google Shape;75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57" name="Google Shape;75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64" name="Google Shape;76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69" name="Google Shape;76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74" name="Google Shape;77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9" name="Google Shape;77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80" name="Google Shape;78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" name="Google Shape;79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91" name="Google Shape;79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4" name="Google Shape;79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95" name="Google Shape;79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" name="Google Shape;80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06" name="Google Shape;80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11" name="Google Shape;81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22" name="Google Shape;82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30" name="Google Shape;83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35" name="Google Shape;83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40" name="Google Shape;84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46" name="Google Shape;84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53" name="Google Shape;85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57" name="Google Shape;85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63" name="Google Shape;86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70" name="Google Shape;87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74" name="Google Shape;87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79" name="Google Shape;87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86" name="Google Shape;88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94" name="Google Shape;89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99" name="Google Shape;89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03" name="Google Shape;90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07" name="Google Shape;90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12" name="Google Shape;91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17" name="Google Shape;91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23" name="Google Shape;92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30" name="Google Shape;93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38" name="Google Shape;93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51" name="Google Shape;95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56" name="Google Shape;95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60" name="Google Shape;96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67" name="Google Shape;96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5" name="Google Shape;97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76" name="Google Shape;97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89" name="Google Shape;98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1" name="Google Shape;100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02" name="Google Shape;100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15" name="Google Shape;101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22" name="Google Shape;102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1038" name="Google Shape;1038;p47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43" name="Google Shape;104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44" name="Google Shape;104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48" name="Google Shape;104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1" name="Google Shape;105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52" name="Google Shape;105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56" name="Google Shape;105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9" name="Google Shape;105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60" name="Google Shape;106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69" name="Google Shape;106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94" name="Google Shape;109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95" name="Google Shape;109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98" name="Google Shape;109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01" name="Google Shape;110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3" name="Google Shape;1103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04" name="Google Shape;1104;p4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8"/>
          <p:cNvSpPr txBox="1"/>
          <p:nvPr/>
        </p:nvSpPr>
        <p:spPr>
          <a:xfrm>
            <a:off x="884300" y="761875"/>
            <a:ext cx="7159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Now you can use any emoji as an icon!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 of course it resizes without losing quality and you can change the color.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How? Follow Google instructions </a:t>
            </a:r>
            <a:r>
              <a:rPr lang="en" u="sng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0" name="Google Shape;1110;p48"/>
          <p:cNvSpPr txBox="1"/>
          <p:nvPr/>
        </p:nvSpPr>
        <p:spPr>
          <a:xfrm>
            <a:off x="884300" y="22218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403228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403228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1" name="Google Shape;1111;p4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8" name="Google Shape;111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19" name="Google Shape;111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20" name="Google Shape;112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2" name="Google Shape;112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23" name="Google Shape;112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5" name="Google Shape;112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26" name="Google Shape;112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29" name="Google Shape;112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406236" y="1583350"/>
            <a:ext cx="63315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Group Experiment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test it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080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Dolabella template">
  <a:themeElements>
    <a:clrScheme name="Custom 347">
      <a:dk1>
        <a:srgbClr val="403228"/>
      </a:dk1>
      <a:lt1>
        <a:srgbClr val="FFFFFF"/>
      </a:lt1>
      <a:dk2>
        <a:srgbClr val="926940"/>
      </a:dk2>
      <a:lt2>
        <a:srgbClr val="F3EFEA"/>
      </a:lt2>
      <a:accent1>
        <a:srgbClr val="261408"/>
      </a:accent1>
      <a:accent2>
        <a:srgbClr val="8E5025"/>
      </a:accent2>
      <a:accent3>
        <a:srgbClr val="B68C68"/>
      </a:accent3>
      <a:accent4>
        <a:srgbClr val="E8DAC2"/>
      </a:accent4>
      <a:accent5>
        <a:srgbClr val="8E2525"/>
      </a:accent5>
      <a:accent6>
        <a:srgbClr val="B67068"/>
      </a:accent6>
      <a:hlink>
        <a:srgbClr val="4032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2140</Words>
  <Application>Microsoft Macintosh PowerPoint</Application>
  <PresentationFormat>On-screen Show (16:9)</PresentationFormat>
  <Paragraphs>537</Paragraphs>
  <Slides>86</Slides>
  <Notes>78</Notes>
  <HiddenSlides>39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Cinzel</vt:lpstr>
      <vt:lpstr>Elephant Pro</vt:lpstr>
      <vt:lpstr>Aparajita</vt:lpstr>
      <vt:lpstr>Calibri</vt:lpstr>
      <vt:lpstr>Fira Code</vt:lpstr>
      <vt:lpstr>Libre Baskerville</vt:lpstr>
      <vt:lpstr>News Gothic MT</vt:lpstr>
      <vt:lpstr>Montserrat</vt:lpstr>
      <vt:lpstr>Arial</vt:lpstr>
      <vt:lpstr>Verdana</vt:lpstr>
      <vt:lpstr>Dolabella template</vt:lpstr>
      <vt:lpstr>Working Better Together</vt:lpstr>
      <vt:lpstr>PowerPoint Presentation</vt:lpstr>
      <vt:lpstr>PowerPoint Presentation</vt:lpstr>
      <vt:lpstr>PowerPoint Presentation</vt:lpstr>
      <vt:lpstr>confirmation bias</vt:lpstr>
      <vt:lpstr>confirmation bias</vt:lpstr>
      <vt:lpstr>Solo Experiment</vt:lpstr>
      <vt:lpstr>Your Task: What are the cards you need to check to confirm or deny the Theory? </vt:lpstr>
      <vt:lpstr>Group Experiment</vt:lpstr>
      <vt:lpstr>1. Share your answers 2. Share your Reasoning 3. Discuss 4. Come to group consents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 Programming Basics</vt:lpstr>
      <vt:lpstr>The Typer</vt:lpstr>
      <vt:lpstr>The Talker</vt:lpstr>
      <vt:lpstr>Rotation</vt:lpstr>
      <vt:lpstr>Try then Decide</vt:lpstr>
      <vt:lpstr>Remote Mob Programming</vt:lpstr>
      <vt:lpstr>The Python Ensemble</vt:lpstr>
      <vt:lpstr>Technology</vt:lpstr>
      <vt:lpstr>Cameras On</vt:lpstr>
      <vt:lpstr>PowerPoint Presentation</vt:lpstr>
      <vt:lpstr>Callouts</vt:lpstr>
      <vt:lpstr>PowerPoint Presentation</vt:lpstr>
      <vt:lpstr>Summary</vt:lpstr>
      <vt:lpstr>PowerPoint Presentation</vt:lpstr>
      <vt:lpstr>Coauthors</vt:lpstr>
      <vt:lpstr>PowerPoint Presentation</vt:lpstr>
      <vt:lpstr>Retrospective</vt:lpstr>
      <vt:lpstr>PowerPoint Presentation</vt:lpstr>
      <vt:lpstr>PowerPoint Presentation</vt:lpstr>
      <vt:lpstr>Dedicated Typer</vt:lpstr>
      <vt:lpstr>Git Handoff</vt:lpstr>
      <vt:lpstr>PowerPoint Presentation</vt:lpstr>
      <vt:lpstr>Thank you!</vt:lpstr>
      <vt:lpstr>This is your presentation title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PowerPoint Presentation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Better Together</dc:title>
  <cp:lastModifiedBy>Llewellyn Falco</cp:lastModifiedBy>
  <cp:revision>8</cp:revision>
  <dcterms:modified xsi:type="dcterms:W3CDTF">2022-08-30T22:40:32Z</dcterms:modified>
</cp:coreProperties>
</file>